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lack Resourcing Listening Session"/>
          <p:cNvSpPr txBox="1"/>
          <p:nvPr>
            <p:ph type="body" sz="quarter" idx="1"/>
          </p:nvPr>
        </p:nvSpPr>
        <p:spPr>
          <a:xfrm>
            <a:off x="1206499" y="11839047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Black Resourcing Listening Session</a:t>
            </a:r>
          </a:p>
        </p:txBody>
      </p:sp>
      <p:sp>
        <p:nvSpPr>
          <p:cNvPr id="152" name="Welcome!"/>
          <p:cNvSpPr txBox="1"/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Welcome!</a:t>
            </a:r>
          </a:p>
        </p:txBody>
      </p:sp>
      <p:sp>
        <p:nvSpPr>
          <p:cNvPr id="153" name="We’ll get started in just a few moments.…"/>
          <p:cNvSpPr txBox="1"/>
          <p:nvPr/>
        </p:nvSpPr>
        <p:spPr>
          <a:xfrm>
            <a:off x="1206500" y="7196865"/>
            <a:ext cx="21971000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We’ll get started in just a few moments. </a:t>
            </a:r>
          </a:p>
          <a:p>
            <a:pPr algn="l" defTabSz="825500">
              <a:defRPr b="1" sz="5500">
                <a:solidFill>
                  <a:srgbClr val="FFFFFF"/>
                </a:solidFill>
              </a:defRPr>
            </a:pPr>
            <a:r>
              <a:t>Place your CashApp username in the chat or dm me.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evel Setting (Extra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7">
              <a:defRPr spc="-199" sz="8200"/>
            </a:lvl1pPr>
          </a:lstStyle>
          <a:p>
            <a:pPr/>
            <a:r>
              <a:t>Level Setting (Extra)</a:t>
            </a:r>
          </a:p>
        </p:txBody>
      </p:sp>
      <p:sp>
        <p:nvSpPr>
          <p:cNvPr id="184" name="Definitional Work"/>
          <p:cNvSpPr txBox="1"/>
          <p:nvPr>
            <p:ph type="body" sz="quarter" idx="1"/>
          </p:nvPr>
        </p:nvSpPr>
        <p:spPr>
          <a:xfrm>
            <a:off x="1206500" y="2245961"/>
            <a:ext cx="9779000" cy="934780"/>
          </a:xfrm>
          <a:prstGeom prst="rect">
            <a:avLst/>
          </a:prstGeom>
        </p:spPr>
        <p:txBody>
          <a:bodyPr/>
          <a:lstStyle/>
          <a:p>
            <a:pPr/>
            <a:r>
              <a:t>Definitional Work</a:t>
            </a:r>
          </a:p>
        </p:txBody>
      </p:sp>
      <p:sp>
        <p:nvSpPr>
          <p:cNvPr id="185" name="Who is resourcing you currently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Who is resourcing you currently?</a:t>
            </a:r>
          </a:p>
          <a:p>
            <a:pPr marL="0" indent="0">
              <a:buSzTx/>
              <a:buNone/>
              <a:defRPr b="1"/>
            </a:pPr>
            <a:r>
              <a:t>Put your answers in the Jamboard</a:t>
            </a:r>
          </a:p>
        </p:txBody>
      </p:sp>
      <p:pic>
        <p:nvPicPr>
          <p:cNvPr id="186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2618" r="0" b="29087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ateral Thinking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Lateral Thinking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ateral Thinking Exerc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Lateral Thinking Exercise</a:t>
            </a:r>
          </a:p>
        </p:txBody>
      </p:sp>
      <p:sp>
        <p:nvSpPr>
          <p:cNvPr id="191" name="Thinking Differently"/>
          <p:cNvSpPr txBox="1"/>
          <p:nvPr>
            <p:ph type="body" sz="quarter" idx="1"/>
          </p:nvPr>
        </p:nvSpPr>
        <p:spPr>
          <a:xfrm>
            <a:off x="1206500" y="2243544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Thinking Differently</a:t>
            </a:r>
          </a:p>
        </p:txBody>
      </p:sp>
      <p:sp>
        <p:nvSpPr>
          <p:cNvPr id="192" name="Use the random word to think through the following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Use the random word to think through the following:</a:t>
            </a:r>
            <a:endParaRPr spc="-55"/>
          </a:p>
          <a:p>
            <a:pPr/>
            <a:r>
              <a:t>- How could the random word be used as a strategy for your work. Come up with at least 3 ideas. </a:t>
            </a:r>
            <a:endParaRPr spc="-55"/>
          </a:p>
          <a:p>
            <a:pPr>
              <a:defRPr spc="-55"/>
            </a:pPr>
          </a:p>
          <a:p>
            <a:pPr>
              <a:defRPr b="1"/>
            </a:pPr>
            <a:r>
              <a:t>You can keep these in your own notes, or feel free to post them in the chat.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Lateral Thinking Exerc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Lateral Thinking Exercise</a:t>
            </a:r>
          </a:p>
        </p:txBody>
      </p:sp>
      <p:sp>
        <p:nvSpPr>
          <p:cNvPr id="195" name="Thinking Differently"/>
          <p:cNvSpPr txBox="1"/>
          <p:nvPr>
            <p:ph type="body" sz="quarter" idx="1"/>
          </p:nvPr>
        </p:nvSpPr>
        <p:spPr>
          <a:xfrm>
            <a:off x="1206500" y="2243544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Thinking Differently</a:t>
            </a:r>
          </a:p>
        </p:txBody>
      </p:sp>
      <p:sp>
        <p:nvSpPr>
          <p:cNvPr id="196" name="Use the random word to think through the following: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59459">
              <a:spcBef>
                <a:spcPts val="1600"/>
              </a:spcBef>
              <a:defRPr spc="-100" sz="5000"/>
            </a:pPr>
            <a:r>
              <a:t>Use the random word to think through the following:</a:t>
            </a:r>
            <a:endParaRPr spc="-50"/>
          </a:p>
          <a:p>
            <a:pPr defTabSz="759459">
              <a:spcBef>
                <a:spcPts val="1600"/>
              </a:spcBef>
              <a:defRPr spc="-50" sz="5000"/>
            </a:pPr>
          </a:p>
          <a:p>
            <a:pPr defTabSz="759459">
              <a:spcBef>
                <a:spcPts val="1600"/>
              </a:spcBef>
              <a:defRPr spc="-100" sz="5000"/>
            </a:pPr>
            <a:r>
              <a:t>- What resources would you need to fulfill those strategies? That centers your experiences, perspectives, desires?</a:t>
            </a:r>
            <a:endParaRPr spc="-50"/>
          </a:p>
          <a:p>
            <a:pPr defTabSz="759459">
              <a:spcBef>
                <a:spcPts val="1600"/>
              </a:spcBef>
              <a:defRPr spc="-50" sz="5000"/>
            </a:pPr>
          </a:p>
          <a:p>
            <a:pPr defTabSz="759459">
              <a:spcBef>
                <a:spcPts val="1600"/>
              </a:spcBef>
              <a:defRPr spc="-100" sz="5000"/>
            </a:pPr>
            <a:r>
              <a:t>- How would you need to be resourced to fulfill those strategies? That centers your experiences, perspectives, desires?</a:t>
            </a:r>
            <a:endParaRPr spc="-50"/>
          </a:p>
          <a:p>
            <a:pPr defTabSz="759459">
              <a:spcBef>
                <a:spcPts val="1600"/>
              </a:spcBef>
              <a:defRPr spc="-50" sz="5000"/>
            </a:pPr>
          </a:p>
          <a:p>
            <a:pPr defTabSz="759459">
              <a:spcBef>
                <a:spcPts val="1600"/>
              </a:spcBef>
              <a:defRPr b="1" spc="-100" sz="5000"/>
            </a:pPr>
            <a:r>
              <a:t>Put your answers in the Jamboard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5 min break!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5 min break!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rmulating Requ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Formulating Requests</a:t>
            </a:r>
          </a:p>
        </p:txBody>
      </p:sp>
      <p:sp>
        <p:nvSpPr>
          <p:cNvPr id="201" name="Fulfilling the needs"/>
          <p:cNvSpPr txBox="1"/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Fulfilling the needs</a:t>
            </a:r>
          </a:p>
        </p:txBody>
      </p:sp>
      <p:sp>
        <p:nvSpPr>
          <p:cNvPr id="202" name="Based on the resources you’ve brainstormed today, what asks and requests do you need to create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457200" indent="-317500" defTabSz="457200">
              <a:spcBef>
                <a:spcPts val="0"/>
              </a:spcBef>
              <a:buSzPct val="100000"/>
              <a:buFont typeface="Arial"/>
              <a:buChar char="•"/>
              <a:defRPr spc="0" sz="5000">
                <a:latin typeface="Arial"/>
                <a:ea typeface="Arial"/>
                <a:cs typeface="Arial"/>
                <a:sym typeface="Arial"/>
              </a:defRPr>
            </a:pPr>
            <a:r>
              <a:t>Based on the resources you’ve brainstormed today, what asks and requests do you need to create?</a:t>
            </a:r>
          </a:p>
          <a:p>
            <a:pPr defTabSz="457200">
              <a:spcBef>
                <a:spcPts val="0"/>
              </a:spcBef>
              <a:defRPr spc="0" sz="5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317500" defTabSz="457200">
              <a:spcBef>
                <a:spcPts val="0"/>
              </a:spcBef>
              <a:buSzPct val="100000"/>
              <a:buFont typeface="Arial"/>
              <a:buChar char="•"/>
              <a:defRPr spc="0" sz="5000">
                <a:latin typeface="Arial"/>
                <a:ea typeface="Arial"/>
                <a:cs typeface="Arial"/>
                <a:sym typeface="Arial"/>
              </a:defRPr>
            </a:pPr>
            <a:r>
              <a:t>What gaps are there in how you’ve been resourced? What resources do you need that you currently don’t receive?</a:t>
            </a:r>
          </a:p>
          <a:p>
            <a:pPr defTabSz="457200">
              <a:spcBef>
                <a:spcPts val="0"/>
              </a:spcBef>
              <a:defRPr spc="0" sz="5000">
                <a:latin typeface="Arial"/>
                <a:ea typeface="Arial"/>
                <a:cs typeface="Arial"/>
                <a:sym typeface="Arial"/>
              </a:defRPr>
            </a:pPr>
          </a:p>
          <a:p>
            <a:pPr marL="457200" indent="-317500" defTabSz="457200">
              <a:spcBef>
                <a:spcPts val="0"/>
              </a:spcBef>
              <a:buSzPct val="100000"/>
              <a:buFont typeface="Arial"/>
              <a:buChar char="•"/>
              <a:defRPr spc="0" sz="5000">
                <a:latin typeface="Arial"/>
                <a:ea typeface="Arial"/>
                <a:cs typeface="Arial"/>
                <a:sym typeface="Arial"/>
              </a:defRPr>
            </a:pPr>
            <a:r>
              <a:t>How might your approach or perspectives on resourcing shift (individually or collectively) based on the conversation?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ense-making"/>
          <p:cNvSpPr txBox="1"/>
          <p:nvPr>
            <p:ph type="body" sz="half" idx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469900" indent="-300876" defTabSz="2438337">
              <a:lnSpc>
                <a:spcPct val="90000"/>
              </a:lnSpc>
              <a:defRPr b="0"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Sense-making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What is one thing you learned in our time together that excites you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defTabSz="2340804">
              <a:defRPr spc="-300" sz="11100"/>
            </a:lvl1pPr>
          </a:lstStyle>
          <a:p>
            <a:pPr/>
            <a:r>
              <a:t>What is one thing you learned in our time together that excites you?</a:t>
            </a:r>
          </a:p>
        </p:txBody>
      </p:sp>
      <p:sp>
        <p:nvSpPr>
          <p:cNvPr id="207" name="Don’t forget to leave your CashApp username!"/>
          <p:cNvSpPr txBox="1"/>
          <p:nvPr/>
        </p:nvSpPr>
        <p:spPr>
          <a:xfrm>
            <a:off x="13649226" y="11281337"/>
            <a:ext cx="9347074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 u="sng">
                <a:solidFill>
                  <a:srgbClr val="FFFFFF"/>
                </a:solidFill>
              </a:defRPr>
            </a:lvl1pPr>
          </a:lstStyle>
          <a:p>
            <a:pPr/>
            <a:r>
              <a:t>Don’t forget to leave your CashApp username!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has been your greatest joy leading a Black-led initiative?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What has been your greatest joy leading a Black-led initiative?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Expec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Expectations</a:t>
            </a:r>
          </a:p>
        </p:txBody>
      </p:sp>
      <p:sp>
        <p:nvSpPr>
          <p:cNvPr id="158" name="Our Time Together"/>
          <p:cNvSpPr txBox="1"/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Our Time Together</a:t>
            </a:r>
          </a:p>
        </p:txBody>
      </p:sp>
      <p:sp>
        <p:nvSpPr>
          <p:cNvPr id="159" name="Not looking for consensus…"/>
          <p:cNvSpPr txBox="1"/>
          <p:nvPr/>
        </p:nvSpPr>
        <p:spPr>
          <a:xfrm>
            <a:off x="1888200" y="5412264"/>
            <a:ext cx="16582729" cy="577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Not looking for consensus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Half thoughts and incomplete thoughts are welcome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Don’t be hard on yourself if you blank, share what you can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Please eat snacks and lunch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What is said here, stays here (mostly)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low of Tod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Flow of Today</a:t>
            </a:r>
          </a:p>
        </p:txBody>
      </p:sp>
      <p:sp>
        <p:nvSpPr>
          <p:cNvPr id="162" name="Our Time Together"/>
          <p:cNvSpPr txBox="1"/>
          <p:nvPr>
            <p:ph type="body" sz="quarter" idx="1"/>
          </p:nvPr>
        </p:nvSpPr>
        <p:spPr>
          <a:xfrm>
            <a:off x="1206500" y="2245961"/>
            <a:ext cx="21971000" cy="934780"/>
          </a:xfrm>
          <a:prstGeom prst="rect">
            <a:avLst/>
          </a:prstGeom>
        </p:spPr>
        <p:txBody>
          <a:bodyPr/>
          <a:lstStyle/>
          <a:p>
            <a:pPr/>
            <a:r>
              <a:t>Our Time Together</a:t>
            </a:r>
          </a:p>
        </p:txBody>
      </p:sp>
      <p:sp>
        <p:nvSpPr>
          <p:cNvPr id="163" name="There are a few documents we’ll be working through: A jam board, google doc and contact sheet.…"/>
          <p:cNvSpPr txBox="1"/>
          <p:nvPr/>
        </p:nvSpPr>
        <p:spPr>
          <a:xfrm>
            <a:off x="1217389" y="3901255"/>
            <a:ext cx="20607598" cy="89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There are a few documents we’ll be working through: A jam board, google doc and contact sheet.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We’ll start off with definitional work, where you are, aspirations, and close out. </a:t>
            </a:r>
          </a:p>
          <a:p>
            <a:pPr marL="6096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Brief context of the project</a:t>
            </a:r>
          </a:p>
          <a:p>
            <a:pPr lvl="1" marL="1219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BuildBlackHou overview</a:t>
            </a:r>
          </a:p>
          <a:p>
            <a:pPr lvl="1" marL="12192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Think about the challenge, injustice, or problem you’re trying to solve in communities </a:t>
            </a:r>
          </a:p>
          <a:p>
            <a:pPr lvl="2" marL="1828800" indent="-609600" algn="l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i.e. access, awareness, etc.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evel Se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Level Setting</a:t>
            </a:r>
          </a:p>
        </p:txBody>
      </p:sp>
      <p:sp>
        <p:nvSpPr>
          <p:cNvPr id="166" name="Definitional Work"/>
          <p:cNvSpPr txBox="1"/>
          <p:nvPr>
            <p:ph type="body" sz="quarter" idx="1"/>
          </p:nvPr>
        </p:nvSpPr>
        <p:spPr>
          <a:xfrm>
            <a:off x="1206500" y="2245961"/>
            <a:ext cx="9779000" cy="934780"/>
          </a:xfrm>
          <a:prstGeom prst="rect">
            <a:avLst/>
          </a:prstGeom>
        </p:spPr>
        <p:txBody>
          <a:bodyPr/>
          <a:lstStyle/>
          <a:p>
            <a:pPr/>
            <a:r>
              <a:t>Definitional Work</a:t>
            </a:r>
          </a:p>
        </p:txBody>
      </p:sp>
      <p:sp>
        <p:nvSpPr>
          <p:cNvPr id="167" name="What do you mean when you say “resource”? What is that to you?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What do you mean when you say “resource”? What is that to you?</a:t>
            </a:r>
          </a:p>
          <a:p>
            <a:pPr/>
            <a:r>
              <a:t>What do you mean by “resourcing”? What are you saying when you say I need to be “resourced”?</a:t>
            </a:r>
          </a:p>
          <a:p>
            <a:pPr marL="0" indent="0">
              <a:buSzTx/>
              <a:buNone/>
              <a:defRPr b="1"/>
            </a:pPr>
            <a:r>
              <a:t>Put your answers in the Jamboard</a:t>
            </a:r>
          </a:p>
        </p:txBody>
      </p:sp>
      <p:pic>
        <p:nvPicPr>
          <p:cNvPr id="168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2618" r="0" b="29087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1*3c07sgJxaW39s7IQkWC2_Q-2.png" descr="1*3c07sgJxaW39s7IQkWC2_Q-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824" y="-56148"/>
            <a:ext cx="20912352" cy="138282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ppreciative Inquiry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Appreciative Inquiry</a:t>
            </a:r>
          </a:p>
        </p:txBody>
      </p:sp>
      <p:sp>
        <p:nvSpPr>
          <p:cNvPr id="173" name="What if you and your communities have the expertise?…"/>
          <p:cNvSpPr txBox="1"/>
          <p:nvPr/>
        </p:nvSpPr>
        <p:spPr>
          <a:xfrm>
            <a:off x="1602485" y="8714563"/>
            <a:ext cx="21179029" cy="237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t>What if you and your communities have the expertise? </a:t>
            </a:r>
          </a:p>
          <a:p>
            <a:pPr>
              <a:defRPr sz="3000">
                <a:solidFill>
                  <a:srgbClr val="FFFFFF"/>
                </a:solidFill>
              </a:defRPr>
            </a:pP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What if the center wasn’t what you “should” have? What if resources centered your experiences, perspectives, and desires?</a:t>
            </a:r>
          </a:p>
          <a:p>
            <a:pPr>
              <a:defRPr sz="3000">
                <a:solidFill>
                  <a:srgbClr val="FFFFFF"/>
                </a:solidFill>
              </a:defRPr>
            </a:pP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What if the focus was on your strengths? Various forms of wealth? Abundance?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t’s 2080, and the problem(s) you have set out to resolve no longer require…"/>
          <p:cNvSpPr txBox="1"/>
          <p:nvPr>
            <p:ph type="body" sz="quarter" idx="1"/>
          </p:nvPr>
        </p:nvSpPr>
        <p:spPr>
          <a:xfrm>
            <a:off x="1206500" y="8262180"/>
            <a:ext cx="21971000" cy="2265124"/>
          </a:xfrm>
          <a:prstGeom prst="rect">
            <a:avLst/>
          </a:prstGeom>
        </p:spPr>
        <p:txBody>
          <a:bodyPr/>
          <a:lstStyle/>
          <a:p>
            <a:pPr defTabSz="454025">
              <a:defRPr sz="3500"/>
            </a:pPr>
            <a:r>
              <a:t>It’s 2080, and the problem(s) you have set out to resolve no longer require</a:t>
            </a:r>
          </a:p>
          <a:p>
            <a:pPr defTabSz="454025">
              <a:defRPr sz="3500"/>
            </a:pPr>
            <a:r>
              <a:t>you do the work as you’ve been doing it. How does this world look? What exists? What doesn’t?</a:t>
            </a:r>
          </a:p>
          <a:p>
            <a:pPr defTabSz="454025">
              <a:defRPr sz="3500"/>
            </a:pPr>
          </a:p>
          <a:p>
            <a:pPr defTabSz="454025">
              <a:defRPr sz="3500" u="sng"/>
            </a:pPr>
            <a:r>
              <a:t>Keep in your notes, or place in the chat</a:t>
            </a:r>
          </a:p>
        </p:txBody>
      </p:sp>
      <p:sp>
        <p:nvSpPr>
          <p:cNvPr id="176" name="Visioning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300" sz="25000"/>
            </a:lvl1pPr>
          </a:lstStyle>
          <a:p>
            <a:pPr/>
            <a:r>
              <a:t>Visioning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Level Se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Level Setting</a:t>
            </a:r>
          </a:p>
        </p:txBody>
      </p:sp>
      <p:sp>
        <p:nvSpPr>
          <p:cNvPr id="179" name="Definitional Work"/>
          <p:cNvSpPr txBox="1"/>
          <p:nvPr>
            <p:ph type="body" sz="quarter" idx="1"/>
          </p:nvPr>
        </p:nvSpPr>
        <p:spPr>
          <a:xfrm>
            <a:off x="1206500" y="2245961"/>
            <a:ext cx="9779000" cy="934780"/>
          </a:xfrm>
          <a:prstGeom prst="rect">
            <a:avLst/>
          </a:prstGeom>
        </p:spPr>
        <p:txBody>
          <a:bodyPr/>
          <a:lstStyle/>
          <a:p>
            <a:pPr/>
            <a:r>
              <a:t>Definitional Work</a:t>
            </a:r>
          </a:p>
        </p:txBody>
      </p:sp>
      <p:sp>
        <p:nvSpPr>
          <p:cNvPr id="180" name="What are the specific types of resources you use in your work? Be as specific as possible.…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548638" indent="-548638" defTabSz="2194505">
              <a:spcBef>
                <a:spcPts val="4000"/>
              </a:spcBef>
              <a:defRPr sz="4300"/>
            </a:pPr>
            <a:r>
              <a:t>What are the specific types of resources you use in your work? Be as specific as possible. </a:t>
            </a:r>
          </a:p>
          <a:p>
            <a:pPr marL="548638" indent="-548638" defTabSz="2194505">
              <a:spcBef>
                <a:spcPts val="4000"/>
              </a:spcBef>
              <a:defRPr sz="4300"/>
            </a:pPr>
            <a:r>
              <a:t>How do you want to/like to be resourced?</a:t>
            </a:r>
          </a:p>
          <a:p>
            <a:pPr marL="548638" indent="-548638" defTabSz="2194505">
              <a:spcBef>
                <a:spcPts val="4000"/>
              </a:spcBef>
              <a:defRPr sz="4300"/>
            </a:pPr>
            <a:r>
              <a:t>If you center your experience, perspectives, desires, and identities are there any more resources or ways of resourcing you think ofWhat if you center Blackness?</a:t>
            </a:r>
          </a:p>
          <a:p>
            <a:pPr marL="0" indent="0" defTabSz="2194505">
              <a:spcBef>
                <a:spcPts val="4000"/>
              </a:spcBef>
              <a:buSzTx/>
              <a:buNone/>
              <a:defRPr b="1" sz="4300"/>
            </a:pPr>
            <a:r>
              <a:t>Put your answers in the Jamboard</a:t>
            </a:r>
          </a:p>
        </p:txBody>
      </p:sp>
      <p:pic>
        <p:nvPicPr>
          <p:cNvPr id="181" name="Large rock formation under dark clouds with a dirt road in the foreground" descr="Large rock formation under dark clouds with a dirt road in the foreground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2618" r="0" b="29087"/>
          <a:stretch>
            <a:fillRect/>
          </a:stretch>
        </p:blipFill>
        <p:spPr>
          <a:xfrm>
            <a:off x="12192000" y="1263848"/>
            <a:ext cx="10922000" cy="111887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